
<file path=[Content_Types].xml><?xml version="1.0" encoding="utf-8"?>
<Types xmlns="http://schemas.openxmlformats.org/package/2006/content-types">
  <Default Extension="aac" ContentType="audio/aac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4.xml" ContentType="application/vnd.openxmlformats-officedocument.presentationml.notesSlide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6.xml" ContentType="application/vnd.openxmlformats-officedocument.presentationml.notesSlide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60.xml" ContentType="application/vnd.openxmlformats-officedocument.presentationml.tags+xml"/>
  <Override PartName="/ppt/tags/tag210.xml" ContentType="application/vnd.openxmlformats-officedocument.presentationml.tags+xml"/>
  <Override PartName="/ppt/tags/tag230.xml" ContentType="application/vnd.openxmlformats-officedocument.presentationml.tags+xml"/>
  <Override PartName="/ppt/tags/tag250.xml" ContentType="application/vnd.openxmlformats-officedocument.presentationml.tags+xml"/>
  <Override PartName="/ppt/tags/tag280.xml" ContentType="application/vnd.openxmlformats-officedocument.presentationml.tags+xml"/>
  <Override PartName="/ppt/tags/tag300.xml" ContentType="application/vnd.openxmlformats-officedocument.presentationml.tags+xml"/>
  <Override PartName="/ppt/tags/tag320.xml" ContentType="application/vnd.openxmlformats-officedocument.presentationml.tags+xml"/>
  <Override PartName="/ppt/tags/tag3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0" r:id="rId2"/>
    <p:sldId id="274" r:id="rId3"/>
    <p:sldId id="282" r:id="rId4"/>
    <p:sldId id="262" r:id="rId5"/>
    <p:sldId id="296" r:id="rId6"/>
    <p:sldId id="270" r:id="rId7"/>
    <p:sldId id="319" r:id="rId8"/>
    <p:sldId id="308" r:id="rId9"/>
    <p:sldId id="311" r:id="rId10"/>
    <p:sldId id="310" r:id="rId11"/>
    <p:sldId id="312" r:id="rId12"/>
    <p:sldId id="322" r:id="rId13"/>
    <p:sldId id="342" r:id="rId14"/>
    <p:sldId id="313" r:id="rId15"/>
    <p:sldId id="317" r:id="rId16"/>
    <p:sldId id="309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e Xueguang" initials="X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ECFD5"/>
    <a:srgbClr val="A6A9B3"/>
    <a:srgbClr val="B6B9C1"/>
    <a:srgbClr val="C5C7D5"/>
    <a:srgbClr val="BDBFCD"/>
    <a:srgbClr val="C4C6D4"/>
    <a:srgbClr val="BFC1CF"/>
    <a:srgbClr val="B7B9C7"/>
    <a:srgbClr val="BEC0CE"/>
    <a:srgbClr val="C1C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97" autoAdjust="0"/>
    <p:restoredTop sz="88592" autoAdjust="0"/>
  </p:normalViewPr>
  <p:slideViewPr>
    <p:cSldViewPr snapToGrid="0">
      <p:cViewPr>
        <p:scale>
          <a:sx n="75" d="100"/>
          <a:sy n="75" d="100"/>
        </p:scale>
        <p:origin x="3072" y="161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33141-3A21-42DC-A731-BAFDBF0B0502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98F53-5303-42E4-A4FC-058F919464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 this video, we will give an intuitive introduction to our particle based non-Newtonian solver and then present additional visual results of our experiments.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In this scenario, eight viscous armadilloes slide down a slope. Each armadillo adopts a different shear-dependent non-Newtonian model, including the Casson model, PowerLaw model, Carreau model, Cross model, Bingham model, and Herschel-Bulkley model, among others.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We have successfully replicated a classic non-Newtonian phenomenon: the impact of a golf ball dropping into a mixture of cornstarch. 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Due to its shear-thickening properties, the ball experiences a rapid impact followed by a slow sinking motion. 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Our simulation closely matches the recorded video results, demonstrating a high level of consistency between our model and real-world observations.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We have successfully replicated a classic non-Newtonian phenomenon: the impact of a golf ball dropping into a mixture of cornstarch.  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Due to its shear-thickening properties, the ball experiences a rapid impact followed by a slow sinking motion. 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Our simulation closely matches the recorded video results, demonstrating a high level of consistency between our model and real-world observations.</a:t>
            </a:r>
          </a:p>
          <a:p>
            <a:endParaRPr lang="zh-CN" altLang="en-US" dirty="0"/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-apple-system"/>
                <a:sym typeface="+mn-ea"/>
              </a:rPr>
              <a:t>The color of the particles represent their strain rate.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If we keep other setup and change the fluid from cornsarch-water mixture to ketchup, which is a shear-thinning fluid, we will see completely different behavior.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With implementation of diffusion equation, our solver is able to simulate phase change such as ice-cream melting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Thanks to the particle representation, our solver is easy to handle the topological change. For example, the chocolate bunny is cut  while melting.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algn="just"/>
            <a:r>
              <a:rPr lang="en-US" altLang="zh-CN" sz="1800" dirty="0">
                <a:sym typeface="+mn-ea"/>
              </a:rPr>
              <a:t>Thank you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solver is focus on the non-Newtonian behaviors simulation, which is a classic topic in graphcal community.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Compared to other works, our work stands out in the following three aspects: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our method is purely particle based. By simply modifying the stress term of N-S equation under SPH framework, our solver covers a wide range of rheological materials, including substance from fluid-like to solid-like.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we have implemented six classic shear-dependent viscosity models. These models are able to simulate shear-thinning, shear-thickening, and Bingham fluid behaviors, which collectively encompass the majority of non-Newtonian phenomena.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Third, we elegantly and concisely integrate viscosity, elasticity, and plasticity into a unified framework. We utilize the Generalized Maxwell model to vividly and physical meaningfully interpret our constitutive model.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algn="just"/>
            <a:r>
              <a:rPr lang="en-US" sz="1800" dirty="0">
                <a:sym typeface="+mn-ea"/>
              </a:rPr>
              <a:t>Non-Newtonian fluids differ from Newtonian fluids in that they display nonlinear stress-strain rate relationships. </a:t>
            </a:r>
          </a:p>
          <a:p>
            <a:pPr algn="just"/>
            <a:endParaRPr lang="en-US" sz="1800" dirty="0">
              <a:sym typeface="+mn-ea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There are two types of nonlinearity: time-independent and time-dependent.</a:t>
            </a: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time-independent non-linearity, we can use the shear rate driven models to give a spatially variable viscosity to model it. </a:t>
            </a: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 shown in the diagram, shear-thickening fluids exhibit an increase in viscosity with increasing shear rate, and vice versa for shear-thinning fluids. Bingham-type fluids, including Casson fluids, have a non-zero stress at zero shear rate.</a:t>
            </a: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 the time-dependent nonlinearity, we modelled visco-elasticity and plasticity with generalized maxwell model, which will be discussed later.</a:t>
            </a: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ym typeface="+mn-ea"/>
              </a:rPr>
              <a:t>The major difference between our algorithm and others lies in the inclusion of both viscous stress and elasto-plastic stress in the Navier-Stokes equation in our solver. This is the key feature that enables our solver to handle non-Newtonian behavior.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We introduce </a:t>
            </a:r>
            <a:r>
              <a:rPr lang="en-US" altLang="zh-CN" dirty="0"/>
              <a:t>G</a:t>
            </a:r>
            <a:r>
              <a:rPr lang="zh-CN" altLang="en-US" dirty="0"/>
              <a:t>eneralized Maxwell model to provide a physically meaningful explanation of the viscosity, elasticity, plasticity, and their interrelation. </a:t>
            </a:r>
          </a:p>
          <a:p>
            <a:endParaRPr lang="zh-CN" altLang="en-US" dirty="0"/>
          </a:p>
          <a:p>
            <a:r>
              <a:rPr lang="zh-CN" altLang="en-US" dirty="0"/>
              <a:t>In this diagram, the spring represents elasticity.  The slider represents plasticity</a:t>
            </a:r>
            <a:r>
              <a:rPr lang="en-US" altLang="zh-CN" dirty="0"/>
              <a:t>. </a:t>
            </a:r>
            <a:r>
              <a:rPr lang="zh-CN" altLang="en-US" dirty="0"/>
              <a:t>And the dashpot  in the bottom branch represents viscosity.</a:t>
            </a:r>
          </a:p>
          <a:p>
            <a:endParaRPr lang="zh-CN" altLang="en-US" dirty="0"/>
          </a:p>
          <a:p>
            <a:r>
              <a:rPr lang="zh-CN" altLang="en-US" dirty="0"/>
              <a:t> Total stress is divided into elasto-plastic stress and viscous stress. </a:t>
            </a:r>
          </a:p>
          <a:p>
            <a:r>
              <a:rPr lang="zh-CN" altLang="en-US" dirty="0"/>
              <a:t>The elasto-plastic stress is controlled by the elasto-plastic strain, which is further divided into elastic strain and plastic strain. </a:t>
            </a:r>
          </a:p>
          <a:p>
            <a:r>
              <a:rPr lang="zh-CN" altLang="en-US" dirty="0"/>
              <a:t>While the viscous stress is controlled the viscous strain rate and the viscosity.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From now on, we will demonstrate several experiments and Comparisons.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98F53-5303-42E4-A4FC-058F9194644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Our SPH-based solver effectively </a:t>
            </a:r>
            <a:r>
              <a:rPr lang="en-US" altLang="zh-CN" dirty="0">
                <a:sym typeface="+mn-ea"/>
              </a:rPr>
              <a:t>tackles the high viscosity and </a:t>
            </a:r>
            <a:r>
              <a:rPr lang="zh-CN" altLang="en-US" dirty="0">
                <a:sym typeface="+mn-ea"/>
              </a:rPr>
              <a:t>supports additional features such as elastoplasticity and non-Newtonian viscosity.</a:t>
            </a:r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We draw a comparison with two sate-of-the-art frameworks:  FLIP by Shao et al in 2022 and MPM by Fang et al. in 2019. </a:t>
            </a:r>
            <a:endParaRPr lang="en-US" altLang="zh-CN" dirty="0"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>
              <a:sym typeface="+mn-ea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In this scene where high-viscosity honey drips from strawberries, we observe that our solver performs as well as FLIP and even produces better results than MPM when handling high-viscosity substances.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Our framework demonstrates comparable result to the other two frameworks in simulating the falling of a viscous cow.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Our framework not only handles high-viscosity fluids effectively but also supports shear-dependent viscosity, viscoelasticity, and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-apple-system"/>
              </a:rPr>
              <a:t>viscoplasticity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-apple-system"/>
              </a:rPr>
              <a:t>. This extends its capabilities beyond traditional approaches for modeling complex fluid behaviors.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CN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In this scene, the upper row tomatoes show solid-like behaviors with different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elasto</a:t>
            </a:r>
            <a:r>
              <a:rPr lang="en-US" altLang="zh-CN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-plasticity and the lower row  tomatoes show fluid-like behaviors with different viscous models.</a:t>
            </a:r>
            <a:endParaRPr lang="zh-CN" altLang="zh-CN" dirty="0">
              <a:effectLst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8F2A9-6C28-415C-A04C-2B1C6D2751EB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6E302-CAE8-45A4-AC05-9AFFD60AEE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aac"/><Relationship Id="rId5" Type="http://schemas.microsoft.com/office/2007/relationships/media" Target="../media/media1.aac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audio" Target="../media/media19.aac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microsoft.com/office/2007/relationships/media" Target="../media/media19.aac"/><Relationship Id="rId17" Type="http://schemas.openxmlformats.org/officeDocument/2006/relationships/image" Target="../media/image2.png"/><Relationship Id="rId2" Type="http://schemas.openxmlformats.org/officeDocument/2006/relationships/video" Target="../media/media18.mp4"/><Relationship Id="rId16" Type="http://schemas.openxmlformats.org/officeDocument/2006/relationships/image" Target="../media/image19.png"/><Relationship Id="rId1" Type="http://schemas.microsoft.com/office/2007/relationships/media" Target="../media/media18.mp4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5" Type="http://schemas.openxmlformats.org/officeDocument/2006/relationships/tags" Target="../tags/tag48.xml"/><Relationship Id="rId15" Type="http://schemas.openxmlformats.org/officeDocument/2006/relationships/notesSlide" Target="../notesSlides/notesSlide10.xml"/><Relationship Id="rId10" Type="http://schemas.openxmlformats.org/officeDocument/2006/relationships/tags" Target="../tags/tag53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media" Target="../media/media22.mp4"/><Relationship Id="rId13" Type="http://schemas.openxmlformats.org/officeDocument/2006/relationships/image" Target="../media/image20.png"/><Relationship Id="rId3" Type="http://schemas.openxmlformats.org/officeDocument/2006/relationships/tags" Target="../tags/tag57.xml"/><Relationship Id="rId7" Type="http://schemas.openxmlformats.org/officeDocument/2006/relationships/video" Target="../media/media21.mp4"/><Relationship Id="rId12" Type="http://schemas.openxmlformats.org/officeDocument/2006/relationships/image" Target="../media/image2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microsoft.com/office/2007/relationships/media" Target="../media/media21.mp4"/><Relationship Id="rId11" Type="http://schemas.openxmlformats.org/officeDocument/2006/relationships/notesSlide" Target="../notesSlides/notesSlide11.xml"/><Relationship Id="rId5" Type="http://schemas.openxmlformats.org/officeDocument/2006/relationships/audio" Target="../media/media20.aac"/><Relationship Id="rId10" Type="http://schemas.openxmlformats.org/officeDocument/2006/relationships/slideLayout" Target="../slideLayouts/slideLayout2.xml"/><Relationship Id="rId4" Type="http://schemas.microsoft.com/office/2007/relationships/media" Target="../media/media20.aac"/><Relationship Id="rId9" Type="http://schemas.openxmlformats.org/officeDocument/2006/relationships/video" Target="../media/media22.mp4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23.mp4"/><Relationship Id="rId10" Type="http://schemas.openxmlformats.org/officeDocument/2006/relationships/image" Target="../media/image24.png"/><Relationship Id="rId4" Type="http://schemas.microsoft.com/office/2007/relationships/media" Target="../media/media23.mp4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media" Target="../media/media26.aac"/><Relationship Id="rId13" Type="http://schemas.openxmlformats.org/officeDocument/2006/relationships/image" Target="../media/image26.png"/><Relationship Id="rId3" Type="http://schemas.openxmlformats.org/officeDocument/2006/relationships/video" Target="NULL" TargetMode="External"/><Relationship Id="rId7" Type="http://schemas.openxmlformats.org/officeDocument/2006/relationships/tags" Target="../tags/tag65.xml"/><Relationship Id="rId12" Type="http://schemas.openxmlformats.org/officeDocument/2006/relationships/image" Target="../media/image25.pn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tags" Target="../tags/tag64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63.xml"/><Relationship Id="rId10" Type="http://schemas.openxmlformats.org/officeDocument/2006/relationships/slideLayout" Target="../slideLayouts/slideLayout2.xml"/><Relationship Id="rId4" Type="http://schemas.microsoft.com/office/2007/relationships/media" Target="../media/media25.mp4"/><Relationship Id="rId9" Type="http://schemas.openxmlformats.org/officeDocument/2006/relationships/audio" Target="../media/media26.aac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7.xml"/><Relationship Id="rId7" Type="http://schemas.openxmlformats.org/officeDocument/2006/relationships/notesSlide" Target="../notesSlides/notesSlide14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8.aac"/><Relationship Id="rId4" Type="http://schemas.microsoft.com/office/2007/relationships/media" Target="../media/media28.aac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8.xml"/><Relationship Id="rId7" Type="http://schemas.openxmlformats.org/officeDocument/2006/relationships/notesSlide" Target="../notesSlides/notesSlide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9.aac"/><Relationship Id="rId4" Type="http://schemas.microsoft.com/office/2007/relationships/media" Target="../media/media29.aac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p3"/><Relationship Id="rId7" Type="http://schemas.openxmlformats.org/officeDocument/2006/relationships/image" Target="../media/image2.png"/><Relationship Id="rId2" Type="http://schemas.microsoft.com/office/2007/relationships/media" Target="../media/media30.mp3"/><Relationship Id="rId1" Type="http://schemas.openxmlformats.org/officeDocument/2006/relationships/tags" Target="../tags/tag69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media" Target="../media/media4.AAC"/><Relationship Id="rId13" Type="http://schemas.openxmlformats.org/officeDocument/2006/relationships/notesSlide" Target="../notesSlides/notesSlide2.xml"/><Relationship Id="rId3" Type="http://schemas.openxmlformats.org/officeDocument/2006/relationships/tags" Target="../tags/tag8.xml"/><Relationship Id="rId7" Type="http://schemas.openxmlformats.org/officeDocument/2006/relationships/audio" Target="../media/media3.AAC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microsoft.com/office/2007/relationships/media" Target="../media/media3.AAC"/><Relationship Id="rId11" Type="http://schemas.openxmlformats.org/officeDocument/2006/relationships/video" Target="../media/media5.mp4"/><Relationship Id="rId5" Type="http://schemas.openxmlformats.org/officeDocument/2006/relationships/audio" Target="../media/media2.aac"/><Relationship Id="rId15" Type="http://schemas.openxmlformats.org/officeDocument/2006/relationships/image" Target="../media/image3.png"/><Relationship Id="rId10" Type="http://schemas.microsoft.com/office/2007/relationships/media" Target="../media/media5.mp4"/><Relationship Id="rId4" Type="http://schemas.microsoft.com/office/2007/relationships/media" Target="../media/media2.aac"/><Relationship Id="rId9" Type="http://schemas.openxmlformats.org/officeDocument/2006/relationships/audio" Target="../media/media4.AAC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audio" Target="../media/media7.aac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microsoft.com/office/2007/relationships/media" Target="../media/media7.aac"/><Relationship Id="rId11" Type="http://schemas.openxmlformats.org/officeDocument/2006/relationships/image" Target="../media/image2.png"/><Relationship Id="rId5" Type="http://schemas.openxmlformats.org/officeDocument/2006/relationships/audio" Target="../media/media6.aac"/><Relationship Id="rId10" Type="http://schemas.openxmlformats.org/officeDocument/2006/relationships/image" Target="../media/image4.png"/><Relationship Id="rId4" Type="http://schemas.microsoft.com/office/2007/relationships/media" Target="../media/media6.aac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8.aac"/><Relationship Id="rId10" Type="http://schemas.openxmlformats.org/officeDocument/2006/relationships/tags" Target="../tags/tag160.xml"/><Relationship Id="rId4" Type="http://schemas.microsoft.com/office/2007/relationships/media" Target="../media/media8.aac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microsoft.com/office/2007/relationships/media" Target="../media/media10.aac"/><Relationship Id="rId26" Type="http://schemas.openxmlformats.org/officeDocument/2006/relationships/image" Target="../media/image10.png"/><Relationship Id="rId21" Type="http://schemas.openxmlformats.org/officeDocument/2006/relationships/notesSlide" Target="../notesSlides/notesSlide5.xml"/><Relationship Id="rId34" Type="http://schemas.openxmlformats.org/officeDocument/2006/relationships/image" Target="../media/image14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audio" Target="../media/media9.aac"/><Relationship Id="rId25" Type="http://schemas.openxmlformats.org/officeDocument/2006/relationships/tags" Target="../tags/tag230.xml"/><Relationship Id="rId33" Type="http://schemas.openxmlformats.org/officeDocument/2006/relationships/tags" Target="../tags/tag320.xml"/><Relationship Id="rId2" Type="http://schemas.openxmlformats.org/officeDocument/2006/relationships/tags" Target="../tags/tag19.xml"/><Relationship Id="rId16" Type="http://schemas.microsoft.com/office/2007/relationships/media" Target="../media/media9.aac"/><Relationship Id="rId20" Type="http://schemas.openxmlformats.org/officeDocument/2006/relationships/slideLayout" Target="../slideLayouts/slideLayout2.xml"/><Relationship Id="rId29" Type="http://schemas.openxmlformats.org/officeDocument/2006/relationships/tags" Target="../tags/tag280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9.png"/><Relationship Id="rId32" Type="http://schemas.openxmlformats.org/officeDocument/2006/relationships/image" Target="../media/image13.png"/><Relationship Id="rId37" Type="http://schemas.openxmlformats.org/officeDocument/2006/relationships/image" Target="../media/image2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210.xml"/><Relationship Id="rId28" Type="http://schemas.openxmlformats.org/officeDocument/2006/relationships/image" Target="../media/image11.png"/><Relationship Id="rId36" Type="http://schemas.openxmlformats.org/officeDocument/2006/relationships/image" Target="../media/image15.png"/><Relationship Id="rId10" Type="http://schemas.openxmlformats.org/officeDocument/2006/relationships/tags" Target="../tags/tag27.xml"/><Relationship Id="rId19" Type="http://schemas.openxmlformats.org/officeDocument/2006/relationships/audio" Target="../media/media10.aac"/><Relationship Id="rId31" Type="http://schemas.openxmlformats.org/officeDocument/2006/relationships/tags" Target="../tags/tag300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8.png"/><Relationship Id="rId27" Type="http://schemas.openxmlformats.org/officeDocument/2006/relationships/tags" Target="../tags/tag250.xml"/><Relationship Id="rId30" Type="http://schemas.openxmlformats.org/officeDocument/2006/relationships/image" Target="../media/image12.png"/><Relationship Id="rId35" Type="http://schemas.openxmlformats.org/officeDocument/2006/relationships/tags" Target="../tags/tag38.xml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aac"/><Relationship Id="rId2" Type="http://schemas.microsoft.com/office/2007/relationships/media" Target="../media/media11.aac"/><Relationship Id="rId1" Type="http://schemas.openxmlformats.org/officeDocument/2006/relationships/tags" Target="../tags/tag3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6.xml"/><Relationship Id="rId7" Type="http://schemas.openxmlformats.org/officeDocument/2006/relationships/tags" Target="../tags/tag39.xml"/><Relationship Id="rId12" Type="http://schemas.openxmlformats.org/officeDocument/2006/relationships/image" Target="../media/image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tags" Target="../tags/tag37.xml"/><Relationship Id="rId11" Type="http://schemas.openxmlformats.org/officeDocument/2006/relationships/image" Target="../media/image16.png"/><Relationship Id="rId5" Type="http://schemas.openxmlformats.org/officeDocument/2006/relationships/audio" Target="../media/media13.aac"/><Relationship Id="rId10" Type="http://schemas.openxmlformats.org/officeDocument/2006/relationships/notesSlide" Target="../notesSlides/notesSlide7.xml"/><Relationship Id="rId4" Type="http://schemas.microsoft.com/office/2007/relationships/media" Target="../media/media13.aac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4.aac"/><Relationship Id="rId7" Type="http://schemas.openxmlformats.org/officeDocument/2006/relationships/notesSlide" Target="../notesSlides/notesSlide8.xml"/><Relationship Id="rId2" Type="http://schemas.microsoft.com/office/2007/relationships/media" Target="../media/media14.aac"/><Relationship Id="rId1" Type="http://schemas.openxmlformats.org/officeDocument/2006/relationships/tags" Target="../tags/tag42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5.mp4"/><Relationship Id="rId4" Type="http://schemas.microsoft.com/office/2007/relationships/media" Target="../media/media15.mp4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6.aac"/><Relationship Id="rId7" Type="http://schemas.openxmlformats.org/officeDocument/2006/relationships/notesSlide" Target="../notesSlides/notesSlide9.xml"/><Relationship Id="rId2" Type="http://schemas.openxmlformats.org/officeDocument/2006/relationships/audio" Target="NULL" TargetMode="Externa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5" Type="http://schemas.openxmlformats.org/officeDocument/2006/relationships/video" Target="../media/media17.mp4"/><Relationship Id="rId4" Type="http://schemas.microsoft.com/office/2007/relationships/media" Target="../media/media17.mp4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6863715"/>
          </a:xfrm>
          <a:prstGeom prst="rect">
            <a:avLst/>
          </a:prstGeom>
          <a:blipFill dpi="0" rotWithShape="1">
            <a:blip r:embed="rId9">
              <a:alphaModFix amt="2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564147" y="1753195"/>
            <a:ext cx="10821971" cy="1297705"/>
          </a:xfrm>
        </p:spPr>
        <p:txBody>
          <a:bodyPr>
            <a:noAutofit/>
          </a:bodyPr>
          <a:lstStyle/>
          <a:p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 Unified Particle-Based Solver for</a:t>
            </a:r>
            <a:b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Non-Newtonian Behaviors Simulation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861351" y="3602038"/>
            <a:ext cx="8913181" cy="2723348"/>
          </a:xfrm>
        </p:spPr>
        <p:txBody>
          <a:bodyPr>
            <a:normAutofit fontScale="75000" lnSpcReduction="20000"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Chunlei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Gao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0" i="0" baseline="3000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,2†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Jiayi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Tianwei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Cheng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Shuai Li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Aimin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Hao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Hong Qin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Key Laboratory of Virtual Reality Technology and Systems,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Unit of Virtual Body and Virtual Surgery (2019RU004), Chinese Academy of Medical Sciences, Beijing 100050,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Zhongguancun Laboratory, Beijing 100094,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 Cheng Laboratory, Shenzhen 518066, China</a:t>
            </a: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Stony Brook University (SUNY at Stony Brook), Stony Brook, New York 11794-2424, USA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i="0" baseline="30000" dirty="0">
                <a:solidFill>
                  <a:srgbClr val="262626"/>
                </a:solidFill>
                <a:effectLst/>
                <a:latin typeface="-apple-system"/>
              </a:rPr>
              <a:t>†</a:t>
            </a:r>
            <a:r>
              <a:rPr lang="en-US" altLang="zh-CN" sz="1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author: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gaoyangvr@buaa.edu.cn,qin@cs.stonybrook.edu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31125" y="6430110"/>
            <a:ext cx="7296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video contains voice over, please use headphone or speakers.</a:t>
            </a:r>
            <a:endParaRPr lang="zh-CN" alt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11063" y="6858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269"/>
    </mc:Choice>
    <mc:Fallback xmlns="">
      <p:transition advTm="1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0" objId="5"/>
        <p14:stopEvt time="12167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madillo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-19553" y="-1"/>
            <a:ext cx="12211553" cy="6868843"/>
          </a:xfr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869604" y="4334510"/>
            <a:ext cx="981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>
                <a:solidFill>
                  <a:schemeClr val="tx1"/>
                </a:solidFill>
              </a:rPr>
              <a:t>Carreau</a:t>
            </a:r>
            <a:endParaRPr lang="en-US" altLang="zh-CN" sz="1200" b="1" dirty="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2330927" y="4334510"/>
            <a:ext cx="815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Casson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3723498" y="4334510"/>
            <a:ext cx="8153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Cross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4901327" y="4334510"/>
            <a:ext cx="1143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PowerLaw2</a:t>
            </a: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337540" y="4334510"/>
            <a:ext cx="1152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PowerLaw1</a:t>
            </a: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845624" y="4334510"/>
            <a:ext cx="10960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Newtonian</a:t>
            </a:r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9200213" y="4334510"/>
            <a:ext cx="14154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chemeClr val="tx1"/>
                </a:solidFill>
              </a:rPr>
              <a:t>HerschelBulkley</a:t>
            </a: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10784147" y="4334510"/>
            <a:ext cx="944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/>
                </a:solidFill>
              </a:rPr>
              <a:t>Bingham</a:t>
            </a: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Shear rate driven models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11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298892" y="55499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407283" y="5688936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cs typeface="Cambria Math" panose="02040503050406030204" pitchFamily="18" charset="0"/>
              </a:rPr>
              <a:t>Real world video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316480" y="5704263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mbria Math" panose="02040503050406030204" pitchFamily="18" charset="0"/>
                <a:cs typeface="Cambria Math" panose="02040503050406030204" pitchFamily="18" charset="0"/>
              </a:rPr>
              <a:t>Simulation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Classic shear-thickening phenomenon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new-12-golf-par">
            <a:hlinkClick r:id="" action="ppaction://media"/>
            <a:extLst>
              <a:ext uri="{FF2B5EF4-FFF2-40B4-BE49-F238E27FC236}">
                <a16:creationId xmlns:a16="http://schemas.microsoft.com/office/drawing/2014/main" id="{09DEF6F0-6BC5-84F3-15D6-B19685ED643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960350" y="1095375"/>
            <a:ext cx="609600" cy="6096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1819A3-BB17-7A2A-A322-A1820F3D2A45}"/>
              </a:ext>
            </a:extLst>
          </p:cNvPr>
          <p:cNvGrpSpPr/>
          <p:nvPr/>
        </p:nvGrpSpPr>
        <p:grpSpPr>
          <a:xfrm>
            <a:off x="-1" y="2145335"/>
            <a:ext cx="12192001" cy="3429048"/>
            <a:chOff x="-1" y="2145335"/>
            <a:chExt cx="12192001" cy="3429048"/>
          </a:xfrm>
        </p:grpSpPr>
        <p:pic>
          <p:nvPicPr>
            <p:cNvPr id="10" name="bowl">
              <a:hlinkClick r:id="" action="ppaction://media"/>
              <a:extLst>
                <a:ext uri="{FF2B5EF4-FFF2-40B4-BE49-F238E27FC236}">
                  <a16:creationId xmlns:a16="http://schemas.microsoft.com/office/drawing/2014/main" id="{38AEC235-96CA-EFC8-08E5-87DDF348CAE5}"/>
                </a:ext>
              </a:extLst>
            </p:cNvPr>
            <p:cNvPicPr>
              <a:picLocks noChangeAspect="1"/>
            </p:cNvPicPr>
            <p:nvPr>
              <a:videoFile r:link="rId7"/>
              <p:extLst>
                <p:ext uri="{DAA4B4D4-6D71-4841-9C94-3DE7FCFB9230}">
                  <p14:media xmlns:p14="http://schemas.microsoft.com/office/powerpoint/2010/main" r:embed="rId6"/>
                </p:ext>
              </p:extLst>
            </p:nvPr>
          </p:nvPicPr>
          <p:blipFill>
            <a:blip r:embed="rId13"/>
            <a:stretch>
              <a:fillRect/>
            </a:stretch>
          </p:blipFill>
          <p:spPr>
            <a:xfrm>
              <a:off x="-1" y="2145335"/>
              <a:ext cx="6093891" cy="3427814"/>
            </a:xfrm>
            <a:prstGeom prst="rect">
              <a:avLst/>
            </a:prstGeom>
          </p:spPr>
        </p:pic>
        <p:pic>
          <p:nvPicPr>
            <p:cNvPr id="8" name="real">
              <a:hlinkClick r:id="" action="ppaction://media"/>
              <a:extLst>
                <a:ext uri="{FF2B5EF4-FFF2-40B4-BE49-F238E27FC236}">
                  <a16:creationId xmlns:a16="http://schemas.microsoft.com/office/drawing/2014/main" id="{B3D0CD2A-14D8-A8FC-6CE9-E27D2ED04C65}"/>
                </a:ext>
              </a:extLst>
            </p:cNvPr>
            <p:cNvPicPr>
              <a:picLocks noChangeAspect="1"/>
            </p:cNvPicPr>
            <p:nvPr>
              <a:videoFile r:link="rId9"/>
              <p:extLst>
                <p:ext uri="{DAA4B4D4-6D71-4841-9C94-3DE7FCFB9230}">
                  <p14:media xmlns:p14="http://schemas.microsoft.com/office/powerpoint/2010/main" r:embed="rId8"/>
                </p:ext>
              </p:extLst>
            </p:nvPr>
          </p:nvPicPr>
          <p:blipFill>
            <a:blip r:embed="rId14"/>
            <a:stretch>
              <a:fillRect/>
            </a:stretch>
          </p:blipFill>
          <p:spPr>
            <a:xfrm>
              <a:off x="6096000" y="2145382"/>
              <a:ext cx="6096000" cy="34290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9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14600" y="5704205"/>
            <a:ext cx="144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mbria Math" panose="02040503050406030204" pitchFamily="18" charset="0"/>
                <a:cs typeface="Cambria Math" panose="02040503050406030204" pitchFamily="18" charset="0"/>
              </a:rPr>
              <a:t>Paritcle view 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Classic shear-thickening phenomenon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95" y="2497222"/>
            <a:ext cx="4133850" cy="22042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64045" y="3679190"/>
            <a:ext cx="817880" cy="1826260"/>
            <a:chOff x="10662" y="1550"/>
            <a:chExt cx="1288" cy="287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313" y="3362"/>
              <a:ext cx="1379" cy="179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1205" y="3846"/>
              <a:ext cx="4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662" y="1550"/>
              <a:ext cx="128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 Math" panose="02040503050406030204" pitchFamily="18" charset="0"/>
                  <a:cs typeface="Cambria Math" panose="02040503050406030204" pitchFamily="18" charset="0"/>
                </a:rPr>
                <a:t>Strain rate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205" y="2468"/>
              <a:ext cx="7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V="1">
              <a:off x="10913" y="4135"/>
              <a:ext cx="273" cy="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0913" y="2755"/>
              <a:ext cx="273" cy="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bowl-par(1)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420" y="1692910"/>
            <a:ext cx="6777599" cy="381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1月24日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17303" y="2072632"/>
            <a:ext cx="6425600" cy="3614400"/>
          </a:xfrm>
          <a:prstGeom prst="rect">
            <a:avLst/>
          </a:prstGeom>
        </p:spPr>
      </p:pic>
      <p:pic>
        <p:nvPicPr>
          <p:cNvPr id="9" name="未命名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1002"/>
                </p14:media>
              </p:ext>
            </p:extLst>
          </p:nvPr>
        </p:nvPicPr>
        <p:blipFill rotWithShape="1">
          <a:blip r:embed="rId13"/>
          <a:srcRect l="5817" r="3231"/>
          <a:stretch>
            <a:fillRect/>
          </a:stretch>
        </p:blipFill>
        <p:spPr>
          <a:xfrm>
            <a:off x="76203" y="2072352"/>
            <a:ext cx="5844533" cy="36149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7980680" y="568896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cs typeface="Cambria Math" panose="02040503050406030204" pitchFamily="18" charset="0"/>
              </a:rPr>
              <a:t>Ketchup: splashing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59155" y="5688965"/>
            <a:ext cx="451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cs typeface="Cambria Math" panose="02040503050406030204" pitchFamily="18" charset="0"/>
              </a:rPr>
              <a:t>Cornstarch-water mixture: slowly sinking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ornstarch-water mixture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ketchup</a:t>
            </a:r>
          </a:p>
        </p:txBody>
      </p:sp>
      <p:pic>
        <p:nvPicPr>
          <p:cNvPr id="2" name="new-13-ketchup">
            <a:hlinkClick r:id="" action="ppaction://media"/>
            <a:extLst>
              <a:ext uri="{FF2B5EF4-FFF2-40B4-BE49-F238E27FC236}">
                <a16:creationId xmlns:a16="http://schemas.microsoft.com/office/drawing/2014/main" id="{0514B473-C61A-2E1A-619A-36A9FD1C91B2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793005" y="207235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63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Melting with heat diffusion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1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298892" y="55499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42000">
              <a:srgbClr val="E7E7E7"/>
            </a:gs>
            <a:gs pos="73000">
              <a:srgbClr val="868684"/>
            </a:gs>
            <a:gs pos="100000">
              <a:schemeClr val="bg1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ot-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70151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Cutting and melting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1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37005" y="796396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014" y="1343978"/>
            <a:ext cx="10821971" cy="2387600"/>
          </a:xfrm>
        </p:spPr>
        <p:txBody>
          <a:bodyPr>
            <a:noAutofit/>
          </a:bodyPr>
          <a:lstStyle/>
          <a:p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Unified Particle-Based Solver for</a:t>
            </a:r>
            <a:b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non-Newtonian Behaviors Simulation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43842" y="907493"/>
            <a:ext cx="609600" cy="609600"/>
          </a:xfrm>
          <a:prstGeom prst="rect">
            <a:avLst/>
          </a:prstGeom>
        </p:spPr>
      </p:pic>
      <p:sp>
        <p:nvSpPr>
          <p:cNvPr id="4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970533" y="4066062"/>
            <a:ext cx="8913181" cy="2723348"/>
          </a:xfrm>
        </p:spPr>
        <p:txBody>
          <a:bodyPr>
            <a:normAutofit fontScale="75000" lnSpcReduction="20000"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Chunlei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Gao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b="0" i="0" baseline="30000" dirty="0">
                <a:solidFill>
                  <a:srgbClr val="262626"/>
                </a:solidFill>
                <a:effectLst/>
                <a:latin typeface="-apple-system"/>
              </a:rPr>
              <a:t> ,</a:t>
            </a:r>
            <a:r>
              <a:rPr lang="en-US" altLang="zh-CN" sz="2200" b="0" i="0" baseline="3000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2†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Jiayi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Tianwei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Cheng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Shuai Li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Aimin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Hao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1,2,4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Hong Qin</a:t>
            </a:r>
            <a:r>
              <a:rPr lang="en-US" altLang="zh-CN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Key Laboratory of Virtual Reality Technology and Systems,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Beihang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Unit of Virtual Body and Virtual Surgery (2019RU004), Chinese Academy of Medical Sciences, Beijing 100050,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Zhongguancun Laboratory, Beijing 100094, China</a:t>
            </a:r>
          </a:p>
          <a:p>
            <a:pPr algn="l"/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Peng Cheng Laboratory, Shenzhen 518066, China</a:t>
            </a: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Science, Stony Brook University (SUNY at Stony Brook), Stony Brook, New York 11794-2424, USA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b="0" i="0" baseline="30000" dirty="0">
                <a:solidFill>
                  <a:srgbClr val="262626"/>
                </a:solidFill>
                <a:effectLst/>
                <a:latin typeface="-apple-system"/>
              </a:rPr>
              <a:t>†</a:t>
            </a:r>
            <a:r>
              <a:rPr lang="en-US" altLang="zh-CN" sz="14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author: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gaoyangvr@buaa.edu.cn, qin@cs.stonybrook.edu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0">
        <p:fade/>
      </p:transition>
    </mc:Choice>
    <mc:Fallback xmlns="">
      <p:transition spd="med" advTm="1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4081973" y="2153956"/>
            <a:ext cx="0" cy="270346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内容占位符 2"/>
          <p:cNvSpPr txBox="1"/>
          <p:nvPr/>
        </p:nvSpPr>
        <p:spPr>
          <a:xfrm>
            <a:off x="4329430" y="848360"/>
            <a:ext cx="6983730" cy="55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particle-based method</a:t>
            </a:r>
          </a:p>
        </p:txBody>
      </p:sp>
      <p:sp>
        <p:nvSpPr>
          <p:cNvPr id="13" name="内容占位符 2"/>
          <p:cNvSpPr txBox="1"/>
          <p:nvPr/>
        </p:nvSpPr>
        <p:spPr>
          <a:xfrm>
            <a:off x="4830525" y="1494179"/>
            <a:ext cx="6853655" cy="1224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lnSpc>
                <a:spcPct val="10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pure particle-based model to simulate most of non-Newtonian behaviors, from fluid-like to solid like.</a:t>
            </a:r>
          </a:p>
        </p:txBody>
      </p:sp>
      <p:sp>
        <p:nvSpPr>
          <p:cNvPr id="16" name="内容占位符 2"/>
          <p:cNvSpPr txBox="1"/>
          <p:nvPr/>
        </p:nvSpPr>
        <p:spPr>
          <a:xfrm>
            <a:off x="4329473" y="2718252"/>
            <a:ext cx="5205045" cy="67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rate driven viscosity</a:t>
            </a:r>
          </a:p>
        </p:txBody>
      </p:sp>
      <p:sp>
        <p:nvSpPr>
          <p:cNvPr id="17" name="内容占位符 2"/>
          <p:cNvSpPr txBox="1"/>
          <p:nvPr>
            <p:custDataLst>
              <p:tags r:id="rId2"/>
            </p:custDataLst>
          </p:nvPr>
        </p:nvSpPr>
        <p:spPr>
          <a:xfrm>
            <a:off x="4830526" y="3317355"/>
            <a:ext cx="6853654" cy="12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Six shear rate driven rehological models to reproduce the classic shear-thinning, shear-thickening and Bingham behaviors.</a:t>
            </a:r>
          </a:p>
        </p:txBody>
      </p:sp>
      <p:sp>
        <p:nvSpPr>
          <p:cNvPr id="18" name="内容占位符 2"/>
          <p:cNvSpPr txBox="1"/>
          <p:nvPr/>
        </p:nvSpPr>
        <p:spPr>
          <a:xfrm>
            <a:off x="4329473" y="4451556"/>
            <a:ext cx="6430944" cy="77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Viscosity, elasticity and plasticity</a:t>
            </a:r>
          </a:p>
        </p:txBody>
      </p:sp>
      <p:sp>
        <p:nvSpPr>
          <p:cNvPr id="19" name="内容占位符 2"/>
          <p:cNvSpPr txBox="1"/>
          <p:nvPr>
            <p:custDataLst>
              <p:tags r:id="rId3"/>
            </p:custDataLst>
          </p:nvPr>
        </p:nvSpPr>
        <p:spPr>
          <a:xfrm>
            <a:off x="4830445" y="5132070"/>
            <a:ext cx="6853555" cy="1782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fontAlgn="auto">
              <a:lnSpc>
                <a:spcPct val="10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Generalized Maxwell Model to physically meanfully tackle the relationship between viscosity, elasticity and plasticity and empower our solver the capability of dealing with time-dependent nonlinearity. </a:t>
            </a:r>
          </a:p>
        </p:txBody>
      </p:sp>
      <p:pic>
        <p:nvPicPr>
          <p:cNvPr id="4" name="2.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503150" y="4657725"/>
            <a:ext cx="609600" cy="609600"/>
          </a:xfrm>
          <a:prstGeom prst="rect">
            <a:avLst/>
          </a:prstGeom>
        </p:spPr>
      </p:pic>
      <p:pic>
        <p:nvPicPr>
          <p:cNvPr id="5" name="2.1-re-re">
            <a:hlinkClick r:id="" action="ppaction://media"/>
            <a:extLst>
              <a:ext uri="{FF2B5EF4-FFF2-40B4-BE49-F238E27FC236}">
                <a16:creationId xmlns:a16="http://schemas.microsoft.com/office/drawing/2014/main" id="{4BC894B2-1C04-201B-2D7A-A24C288956E7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647613" y="1031875"/>
            <a:ext cx="609600" cy="609600"/>
          </a:xfrm>
          <a:prstGeom prst="rect">
            <a:avLst/>
          </a:prstGeom>
        </p:spPr>
      </p:pic>
      <p:pic>
        <p:nvPicPr>
          <p:cNvPr id="6" name="2.2-re-re">
            <a:hlinkClick r:id="" action="ppaction://media"/>
            <a:extLst>
              <a:ext uri="{FF2B5EF4-FFF2-40B4-BE49-F238E27FC236}">
                <a16:creationId xmlns:a16="http://schemas.microsoft.com/office/drawing/2014/main" id="{356F2CF2-D094-B69B-01E9-27825C722F45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42875" y="2344738"/>
            <a:ext cx="609600" cy="609600"/>
          </a:xfrm>
          <a:prstGeom prst="rect">
            <a:avLst/>
          </a:prstGeom>
        </p:spPr>
      </p:pic>
      <p:pic>
        <p:nvPicPr>
          <p:cNvPr id="2" name="hot-cut">
            <a:hlinkClick r:id="" action="ppaction://media"/>
            <a:extLst>
              <a:ext uri="{FF2B5EF4-FFF2-40B4-BE49-F238E27FC236}">
                <a16:creationId xmlns:a16="http://schemas.microsoft.com/office/drawing/2014/main" id="{51E0F330-3AFE-69BB-1AB4-C443856A97B0}"/>
              </a:ext>
            </a:extLst>
          </p:cNvPr>
          <p:cNvPicPr>
            <a:picLocks noChangeAspect="1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62230" y="1924200"/>
            <a:ext cx="3009600" cy="30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40">
        <p:fade/>
      </p:transition>
    </mc:Choice>
    <mc:Fallback xmlns="">
      <p:transition spd="med" advTm="3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  <p:extLst>
    <p:ext uri="{E180D4A7-C9FB-4DFB-919C-405C955672EB}">
      <p14:showEvtLst xmlns:p14="http://schemas.microsoft.com/office/powerpoint/2010/main">
        <p14:playEvt time="820" objId="20"/>
        <p14:pauseEvt time="3235" objId="20"/>
        <p14:stopEvt time="3740" objId="2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Classifications of Non-Newtonian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6440" y="1864360"/>
            <a:ext cx="4277360" cy="381952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0" y="1529080"/>
            <a:ext cx="6096000" cy="4739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mbria Math" panose="02040503050406030204" pitchFamily="18" charset="0"/>
                <a:sym typeface="+mn-ea"/>
              </a:rPr>
              <a:t>Newtonian fluid</a:t>
            </a:r>
            <a:endParaRPr lang="en-US" altLang="zh-CN" sz="2800" dirty="0">
              <a:latin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Stress </a:t>
            </a:r>
            <a:r>
              <a:rPr lang="en-US" altLang="zh-CN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sym typeface="+mn-ea"/>
              </a:rPr>
              <a:t>vs.</a:t>
            </a: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 strain rate is linear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Non-Newtonian Material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sym typeface="+mn-ea"/>
              </a:rPr>
              <a:t>Time independent: Shear rate driven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Shear-thinning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Shear-thickening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Bingham 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Bingham plastic(w/o shear-thinning)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Casson(with shear-thinning)</a:t>
            </a:r>
            <a:endParaRPr lang="en-US" altLang="zh-CN" sz="2400" dirty="0">
              <a:latin typeface="Cambria Math" panose="02040503050406030204" pitchFamily="18" charset="0"/>
            </a:endParaRP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sym typeface="+mn-ea"/>
              </a:rPr>
              <a:t>Time-</a:t>
            </a: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sym typeface="+mn-ea"/>
              </a:rPr>
              <a:t>denpendent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Cambria Math" panose="02040503050406030204" pitchFamily="18" charset="0"/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 Math" panose="02040503050406030204" pitchFamily="18" charset="0"/>
                <a:sym typeface="+mn-ea"/>
              </a:rPr>
              <a:t>visco-elasticity and plasticity</a:t>
            </a:r>
            <a:endParaRPr lang="en-US" altLang="zh-CN" sz="2800" dirty="0">
              <a:latin typeface="Cambria Math" panose="02040503050406030204" pitchFamily="18" charset="0"/>
              <a:sym typeface="+mn-ea"/>
            </a:endParaRPr>
          </a:p>
        </p:txBody>
      </p:sp>
      <p:pic>
        <p:nvPicPr>
          <p:cNvPr id="4" name="3.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254972" y="598488"/>
            <a:ext cx="609600" cy="609600"/>
          </a:xfrm>
          <a:prstGeom prst="rect">
            <a:avLst/>
          </a:prstGeom>
        </p:spPr>
      </p:pic>
      <p:pic>
        <p:nvPicPr>
          <p:cNvPr id="5" name="3.2">
            <a:hlinkClick r:id="" action="ppaction://media"/>
            <a:extLst>
              <a:ext uri="{FF2B5EF4-FFF2-40B4-BE49-F238E27FC236}">
                <a16:creationId xmlns:a16="http://schemas.microsoft.com/office/drawing/2014/main" id="{E5BBA113-8C23-7E8D-33E1-E514E5FE776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715875" y="23272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00"/>
    </mc:Choice>
    <mc:Fallback xmlns="">
      <p:transition advTm="1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32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CodeCogsEqn (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69795" y="2271395"/>
            <a:ext cx="6564630" cy="94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327910" y="4130675"/>
                <a:ext cx="5582920" cy="1433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：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viscous stress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𝑒𝑝</m:t>
                        </m:r>
                      </m:sub>
                    </m:sSub>
                  </m:oMath>
                </a14:m>
                <a:r>
                  <a:rPr lang="en-US" altLang="zh-CN" sz="2800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 </a:t>
                </a:r>
                <a:r>
                  <a:rPr lang="zh-CN" alt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：</a:t>
                </a:r>
                <a:r>
                  <a:rPr lang="en-US" altLang="zh-CN" sz="280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  <a:sym typeface="+mn-ea"/>
                  </a:rPr>
                  <a:t>elastoplastic stress</a:t>
                </a:r>
                <a:endParaRPr lang="en-US" altLang="zh-CN" sz="2800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indent="0">
                  <a:buFont typeface="Arial" panose="020B0604020202020204" pitchFamily="34" charset="0"/>
                  <a:buNone/>
                </a:pPr>
                <a:endParaRPr lang="en-US" altLang="zh-CN" sz="2800" i="1" dirty="0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327910" y="4130675"/>
                <a:ext cx="5582920" cy="143383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420600" y="418306"/>
            <a:ext cx="609600" cy="6096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5867400" y="3065145"/>
            <a:ext cx="1638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0">
        <p:fade/>
      </p:transition>
    </mc:Choice>
    <mc:Fallback xmlns="">
      <p:transition spd="med" advTm="1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495" y="2308225"/>
            <a:ext cx="4745355" cy="331216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>
            <p:custDataLst>
              <p:tags r:id="rId2"/>
            </p:custDataLst>
          </p:nvPr>
        </p:nvCxnSpPr>
        <p:spPr>
          <a:xfrm flipV="1">
            <a:off x="6367780" y="2273935"/>
            <a:ext cx="3315335" cy="3429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211695" y="1770380"/>
                <a:ext cx="1116965" cy="537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211695" y="1770380"/>
                <a:ext cx="1116965" cy="537845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0737850" y="3622675"/>
                <a:ext cx="111696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10737850" y="3622675"/>
                <a:ext cx="1116965" cy="5219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55930" y="2529840"/>
                <a:ext cx="3177540" cy="50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455930" y="2529840"/>
                <a:ext cx="3177540" cy="500380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/>
          <p:cNvCxnSpPr/>
          <p:nvPr>
            <p:custDataLst>
              <p:tags r:id="rId6"/>
            </p:custDataLst>
          </p:nvPr>
        </p:nvCxnSpPr>
        <p:spPr>
          <a:xfrm flipV="1">
            <a:off x="6367780" y="5690870"/>
            <a:ext cx="3454400" cy="63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322185" y="5764530"/>
                <a:ext cx="111696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7322185" y="5764530"/>
                <a:ext cx="1116965" cy="521970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78815" y="3788410"/>
                <a:ext cx="2253615" cy="50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←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678815" y="3788410"/>
                <a:ext cx="2253615" cy="500380"/>
              </a:xfrm>
              <a:prstGeom prst="rect">
                <a:avLst/>
              </a:prstGeom>
              <a:blipFill rotWithShape="1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361690" y="3766820"/>
                <a:ext cx="241998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 ←</m:t>
                    </m:r>
                    <m:acc>
                      <m:accPr>
                        <m:chr m:val="̇"/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800" i="1">
                    <a:solidFill>
                      <a:schemeClr val="tx1"/>
                    </a:solidFill>
                    <a:latin typeface="Cambria Math" panose="02040503050406030204" pitchFamily="18" charset="0"/>
                    <a:cs typeface="Cambria Math" panose="02040503050406030204" pitchFamily="18" charset="0"/>
                  </a:rPr>
                  <a:t> ,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3361690" y="3766820"/>
                <a:ext cx="2419985" cy="52197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2075815" y="2533650"/>
            <a:ext cx="596900" cy="561975"/>
          </a:xfrm>
          <a:prstGeom prst="rect">
            <a:avLst/>
          </a:prstGeom>
          <a:noFill/>
          <a:ln w="28575">
            <a:solidFill>
              <a:srgbClr val="FF4F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36570" y="2529840"/>
            <a:ext cx="596900" cy="561975"/>
          </a:xfrm>
          <a:prstGeom prst="rect">
            <a:avLst/>
          </a:prstGeom>
          <a:noFill/>
          <a:ln w="28575">
            <a:solidFill>
              <a:srgbClr val="FF4F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0" name="直接箭头连接符 9"/>
          <p:cNvCxnSpPr/>
          <p:nvPr>
            <p:custDataLst>
              <p:tags r:id="rId11"/>
            </p:custDataLst>
          </p:nvPr>
        </p:nvCxnSpPr>
        <p:spPr>
          <a:xfrm flipH="1">
            <a:off x="1518285" y="3112770"/>
            <a:ext cx="667385" cy="766445"/>
          </a:xfrm>
          <a:prstGeom prst="straightConnector1">
            <a:avLst/>
          </a:prstGeom>
          <a:ln w="19050">
            <a:solidFill>
              <a:srgbClr val="FF4F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2"/>
          </p:cNvCxnSpPr>
          <p:nvPr>
            <p:custDataLst>
              <p:tags r:id="rId12"/>
            </p:custDataLst>
          </p:nvPr>
        </p:nvCxnSpPr>
        <p:spPr>
          <a:xfrm>
            <a:off x="3335020" y="3091815"/>
            <a:ext cx="543560" cy="787400"/>
          </a:xfrm>
          <a:prstGeom prst="straightConnector1">
            <a:avLst/>
          </a:prstGeom>
          <a:ln w="19050">
            <a:solidFill>
              <a:srgbClr val="FF4F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Constituitive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Model: Generalized Maxwell Model</a:t>
            </a:r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748790" y="5441315"/>
                <a:ext cx="2925445" cy="50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𝑒𝑝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2800" i="1">
                  <a:solidFill>
                    <a:schemeClr val="tx1"/>
                  </a:solidFill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1748790" y="5441315"/>
                <a:ext cx="2925445" cy="500380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>
            <p:custDataLst>
              <p:tags r:id="rId15"/>
            </p:custDataLst>
          </p:nvPr>
        </p:nvCxnSpPr>
        <p:spPr>
          <a:xfrm flipH="1">
            <a:off x="2232025" y="4271010"/>
            <a:ext cx="6985" cy="1280795"/>
          </a:xfrm>
          <a:prstGeom prst="straightConnector1">
            <a:avLst/>
          </a:prstGeom>
          <a:ln w="19050">
            <a:solidFill>
              <a:srgbClr val="FF4F4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5.1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2367260" y="767291"/>
            <a:ext cx="609600" cy="609600"/>
          </a:xfrm>
          <a:prstGeom prst="rect">
            <a:avLst/>
          </a:prstGeom>
        </p:spPr>
      </p:pic>
      <p:pic>
        <p:nvPicPr>
          <p:cNvPr id="4" name="5.2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12367260" y="1969135"/>
            <a:ext cx="609600" cy="6096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621780" y="2415540"/>
            <a:ext cx="1600200" cy="822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372792" y="2415540"/>
            <a:ext cx="1167448" cy="822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325995" y="4728845"/>
            <a:ext cx="1167448" cy="822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790055" y="3244215"/>
            <a:ext cx="11271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mbria Math" panose="02040503050406030204" pitchFamily="18" charset="0"/>
                <a:cs typeface="Cambria Math" panose="02040503050406030204" pitchFamily="18" charset="0"/>
              </a:rPr>
              <a:t>elasticity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421880" y="4353560"/>
            <a:ext cx="11271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cs typeface="Cambria Math" panose="02040503050406030204" pitchFamily="18" charset="0"/>
              </a:rPr>
              <a:t>viscosity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30895" y="3238500"/>
            <a:ext cx="11271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cs typeface="Cambria Math" panose="02040503050406030204" pitchFamily="18" charset="0"/>
              </a:rPr>
              <a:t>plasticity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62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  <p:bldP spid="9" grpId="0" animBg="1"/>
      <p:bldP spid="5" grpId="0"/>
      <p:bldP spid="18" grpId="0" animBg="1"/>
      <p:bldP spid="18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014" y="1122363"/>
            <a:ext cx="10821971" cy="2387600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Comparisons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07900" y="67998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0">
        <p:fade/>
      </p:transition>
    </mc:Choice>
    <mc:Fallback xmlns="">
      <p:transition spd="med" advTm="10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ca5c13b8fa4396bfb069d43d3290c2b">
            <a:hlinkClick r:id="" action="ppaction://media"/>
            <a:extLst>
              <a:ext uri="{FF2B5EF4-FFF2-40B4-BE49-F238E27FC236}">
                <a16:creationId xmlns:a16="http://schemas.microsoft.com/office/drawing/2014/main" id="{EC05CC92-4A9E-EBB3-F1A2-18C062B15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works</a:t>
            </a:r>
          </a:p>
        </p:txBody>
      </p:sp>
      <p:pic>
        <p:nvPicPr>
          <p:cNvPr id="4" name="8.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567708" y="1304925"/>
            <a:ext cx="609600" cy="6096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2101014" y="5362515"/>
            <a:ext cx="1130935" cy="5835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293159" y="5393630"/>
            <a:ext cx="1063625" cy="5835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8008419" y="5425380"/>
            <a:ext cx="2237740" cy="5835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SPH(Ours)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C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works</a:t>
            </a:r>
          </a:p>
        </p:txBody>
      </p:sp>
      <p:pic>
        <p:nvPicPr>
          <p:cNvPr id="2" name="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06842" y="591185"/>
            <a:ext cx="609600" cy="60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63949" y="826770"/>
            <a:ext cx="1072730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82862" y="826710"/>
            <a:ext cx="2237740" cy="58356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SPH(Ours)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2049" y="826770"/>
            <a:ext cx="1141659" cy="584775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MPM</a:t>
            </a:r>
            <a:endParaRPr lang="zh-CN" altLang="en-US" sz="32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a2e9fa055d9527c3a0c903d154d9be3">
            <a:hlinkClick r:id="" action="ppaction://media"/>
            <a:extLst>
              <a:ext uri="{FF2B5EF4-FFF2-40B4-BE49-F238E27FC236}">
                <a16:creationId xmlns:a16="http://schemas.microsoft.com/office/drawing/2014/main" id="{20521743-43F3-6D25-D64C-B79961AE2F92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41027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623570" y="276225"/>
            <a:ext cx="75863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Visco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-elasticity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visco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-plasticity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4427.74511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45458" y="439208"/>
            <a:ext cx="609600" cy="609600"/>
          </a:xfrm>
          <a:prstGeom prst="rect">
            <a:avLst/>
          </a:prstGeom>
        </p:spPr>
      </p:pic>
      <p:pic>
        <p:nvPicPr>
          <p:cNvPr id="3" name="tomato_new (online-video-cutter.com)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989462"/>
            <a:ext cx="12192000" cy="5868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75867f8-41c8-4406-8500-960efaa76230"/>
  <p:tag name="COMMONDATA" val="eyJoZGlkIjoiZWViMTlhNTVkNDBkNWZhYWQxNjdiODkwM2IxYmIyNm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16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  <p:tag name="KSO_WM_UNIT_MEDIACOVER_TEXT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5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80.xml><?xml version="1.0" encoding="utf-8"?>
<p:tagLst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17.56062992126,&quot;width&quot;:19252.68346456693}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0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BEAUTIFY_FLAG" val=""/>
</p:tagLst>
</file>

<file path=ppt/tags/tag320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1339</Words>
  <Application>Microsoft Office PowerPoint</Application>
  <PresentationFormat>宽屏</PresentationFormat>
  <Paragraphs>149</Paragraphs>
  <Slides>16</Slides>
  <Notes>16</Notes>
  <HiddenSlides>0</HiddenSlides>
  <MMClips>31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-apple-system</vt:lpstr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A Unified Particle-Based Solver for Non-Newtonian Behaviors Simulation</vt:lpstr>
      <vt:lpstr>PowerPoint 演示文稿</vt:lpstr>
      <vt:lpstr>Classifications of Non-Newtonian</vt:lpstr>
      <vt:lpstr>Governing Equation</vt:lpstr>
      <vt:lpstr>PowerPoint 演示文稿</vt:lpstr>
      <vt:lpstr>Experiments and Comparisons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Unified Particle-Based Solver for non-Newtonian Behaviors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MPMNet: A Data-driven MPM Framework for Dynamic Fluid-solid Interaction</dc:title>
  <dc:creator>cl-w</dc:creator>
  <cp:lastModifiedBy>chunlei li</cp:lastModifiedBy>
  <cp:revision>285</cp:revision>
  <dcterms:created xsi:type="dcterms:W3CDTF">2023-08-31T02:12:00Z</dcterms:created>
  <dcterms:modified xsi:type="dcterms:W3CDTF">2023-11-29T16:47:54Z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54B10D0BA2604CC38C1098E87CE66D5A_13</vt:lpwstr>
  </property>
  <property fmtid="{D5CDD505-2E9C-101B-9397-08002B2CF9AE}" pid="3" name="KSOProductBuildVer">
    <vt:lpwstr>2052-11.1.0.12763</vt:lpwstr>
  </property>
</Properties>
</file>